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1" r:id="rId1"/>
  </p:sldMasterIdLst>
  <p:notesMasterIdLst>
    <p:notesMasterId r:id="rId24"/>
  </p:notesMasterIdLst>
  <p:handoutMasterIdLst>
    <p:handoutMasterId r:id="rId25"/>
  </p:handoutMasterIdLst>
  <p:sldIdLst>
    <p:sldId id="256" r:id="rId2"/>
    <p:sldId id="282" r:id="rId3"/>
    <p:sldId id="292" r:id="rId4"/>
    <p:sldId id="262" r:id="rId5"/>
    <p:sldId id="272" r:id="rId6"/>
    <p:sldId id="278" r:id="rId7"/>
    <p:sldId id="273" r:id="rId8"/>
    <p:sldId id="279" r:id="rId9"/>
    <p:sldId id="287" r:id="rId10"/>
    <p:sldId id="274" r:id="rId11"/>
    <p:sldId id="280" r:id="rId12"/>
    <p:sldId id="275" r:id="rId13"/>
    <p:sldId id="276" r:id="rId14"/>
    <p:sldId id="293" r:id="rId15"/>
    <p:sldId id="259" r:id="rId16"/>
    <p:sldId id="270" r:id="rId17"/>
    <p:sldId id="266" r:id="rId18"/>
    <p:sldId id="283" r:id="rId19"/>
    <p:sldId id="284" r:id="rId20"/>
    <p:sldId id="288" r:id="rId21"/>
    <p:sldId id="289" r:id="rId22"/>
    <p:sldId id="290" r:id="rId23"/>
  </p:sldIdLst>
  <p:sldSz cx="9144000" cy="6858000" type="screen4x3"/>
  <p:notesSz cx="68580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14734" autoAdjust="0"/>
    <p:restoredTop sz="94660"/>
  </p:normalViewPr>
  <p:slideViewPr>
    <p:cSldViewPr>
      <p:cViewPr varScale="1">
        <p:scale>
          <a:sx n="111" d="100"/>
          <a:sy n="111" d="100"/>
        </p:scale>
        <p:origin x="-1614" y="-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7" d="100"/>
          <a:sy n="87" d="100"/>
        </p:scale>
        <p:origin x="-3822" y="-78"/>
      </p:cViewPr>
      <p:guideLst>
        <p:guide orient="horz" pos="2928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283809-60BC-4819-84D5-E6E62DBC9D2C}" type="datetimeFigureOut">
              <a:rPr lang="en-US" smtClean="0"/>
              <a:t>5/16/2016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BC274DA-BC40-4813-A45D-BF452881C53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50532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453ABA5-B920-4680-BC51-9B4F2881133E}" type="datetimeFigureOut">
              <a:rPr lang="en-US" smtClean="0"/>
              <a:t>5/16/2016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049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15790"/>
            <a:ext cx="5486400" cy="418338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154DF6D-8573-408B-900E-0A5B7A2CBA4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26155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D1E119AD-6315-45D5-8305-51C5D25B206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02133" y="180643"/>
            <a:ext cx="1563737" cy="1678156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3796B-6F52-476D-8478-935A66913CCE}" type="datetimeFigureOut">
              <a:rPr lang="en-US" smtClean="0"/>
              <a:t>5/16/2016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119AD-6315-45D5-8305-51C5D25B2062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3796B-6F52-476D-8478-935A66913CCE}" type="datetimeFigureOut">
              <a:rPr lang="en-US" smtClean="0"/>
              <a:t>5/16/2016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119AD-6315-45D5-8305-51C5D25B2062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>
  <p:cSld name="Title, Text and Clip 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09600"/>
            <a:ext cx="73787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809625" y="2214563"/>
            <a:ext cx="3902075" cy="388143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lipArt Placeholder 3"/>
          <p:cNvSpPr>
            <a:spLocks noGrp="1"/>
          </p:cNvSpPr>
          <p:nvPr>
            <p:ph type="clipArt" sz="half" idx="2"/>
          </p:nvPr>
        </p:nvSpPr>
        <p:spPr>
          <a:xfrm>
            <a:off x="4864100" y="2214563"/>
            <a:ext cx="3903663" cy="3881437"/>
          </a:xfrm>
        </p:spPr>
        <p:txBody>
          <a:bodyPr rtlCol="0">
            <a:normAutofit/>
          </a:bodyPr>
          <a:lstStyle/>
          <a:p>
            <a:pPr lvl="0"/>
            <a:endParaRPr lang="en-US" noProof="0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9625" y="6373813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32138" y="6376988"/>
            <a:ext cx="30861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89713" y="6376988"/>
            <a:ext cx="2193925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A15832-212C-45F1-A49F-9C55AD9CF43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1603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800600" y="152400"/>
            <a:ext cx="327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North Country CMH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TextBox 6"/>
          <p:cNvSpPr txBox="1"/>
          <p:nvPr userDrawn="1"/>
        </p:nvSpPr>
        <p:spPr>
          <a:xfrm>
            <a:off x="4800600" y="152400"/>
            <a:ext cx="327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North Country CMH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TextBox 7"/>
          <p:cNvSpPr txBox="1"/>
          <p:nvPr userDrawn="1"/>
        </p:nvSpPr>
        <p:spPr>
          <a:xfrm>
            <a:off x="4800600" y="152400"/>
            <a:ext cx="327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North Country CMH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TextBox 9"/>
          <p:cNvSpPr txBox="1"/>
          <p:nvPr userDrawn="1"/>
        </p:nvSpPr>
        <p:spPr>
          <a:xfrm>
            <a:off x="4800600" y="152400"/>
            <a:ext cx="327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North Country CMH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TextBox 5"/>
          <p:cNvSpPr txBox="1"/>
          <p:nvPr userDrawn="1"/>
        </p:nvSpPr>
        <p:spPr>
          <a:xfrm>
            <a:off x="4800600" y="152400"/>
            <a:ext cx="327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North Country CMH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TextBox 4"/>
          <p:cNvSpPr txBox="1"/>
          <p:nvPr userDrawn="1"/>
        </p:nvSpPr>
        <p:spPr>
          <a:xfrm>
            <a:off x="4800600" y="152400"/>
            <a:ext cx="327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North Country CMH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3796B-6F52-476D-8478-935A66913CCE}" type="datetimeFigureOut">
              <a:rPr lang="en-US" smtClean="0"/>
              <a:t>5/16/2016</a:t>
            </a:fld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119AD-6315-45D5-8305-51C5D25B2062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3796B-6F52-476D-8478-935A66913CCE}" type="datetimeFigureOut">
              <a:rPr lang="en-US" smtClean="0"/>
              <a:t>5/16/2016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E119AD-6315-45D5-8305-51C5D25B2062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8813796B-6F52-476D-8478-935A66913CCE}" type="datetimeFigureOut">
              <a:rPr lang="en-US" smtClean="0"/>
              <a:t>5/16/2016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D1E119AD-6315-45D5-8305-51C5D25B2062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hyperlink" Target="mailto:cgebhard@norcocmh.org" TargetMode="Externa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Compliance Training - 2016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North Country CMH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90464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Michigan False Claims 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Amended in 2009 to add provisions that mirror federal False Claim Act.</a:t>
            </a:r>
          </a:p>
          <a:p>
            <a:r>
              <a:rPr lang="en-US" dirty="0" smtClean="0"/>
              <a:t>Imposes liability on persons who knowingly submit false/fraudulent claims to Michigan’s Medicaid Program.</a:t>
            </a:r>
          </a:p>
          <a:p>
            <a:r>
              <a:rPr lang="en-US" dirty="0" smtClean="0"/>
              <a:t>Made is illegal to pay or receive bribes or incentives for medical referrals.</a:t>
            </a:r>
          </a:p>
          <a:p>
            <a:r>
              <a:rPr lang="en-US" dirty="0" smtClean="0"/>
              <a:t>If convicted under the Act, fines include $5,000 to $10,000 each violation.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05139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Michigan False Claims 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Authorizes State Attorney General to investigate alleged violations and recover funds from fraudulent conduct.</a:t>
            </a:r>
          </a:p>
          <a:p>
            <a:r>
              <a:rPr lang="en-US" dirty="0" smtClean="0"/>
              <a:t>Also protects whistleblowers from retaliation by their employers.</a:t>
            </a:r>
          </a:p>
          <a:p>
            <a:r>
              <a:rPr lang="en-US" dirty="0" smtClean="0"/>
              <a:t>Whistleblowers recover 15-25% of recovered amounts if state intervenes and 25-30% if the state does not intervene.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4370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Federal Whistleblower’s 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Provides protection to employees who report a violation of law;</a:t>
            </a:r>
          </a:p>
          <a:p>
            <a:r>
              <a:rPr lang="en-US" dirty="0" smtClean="0"/>
              <a:t>States that an employer shall not discharge, threaten, or discriminate against an employees who reports a violation;</a:t>
            </a:r>
          </a:p>
          <a:p>
            <a:r>
              <a:rPr lang="en-US" dirty="0" smtClean="0"/>
              <a:t>Law requires a person to bring civil action within 90 days after any employer action;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29965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Michigan Whistleblower’s 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(Much the same protections as the federal Act)</a:t>
            </a:r>
          </a:p>
          <a:p>
            <a:r>
              <a:rPr lang="en-US" dirty="0" smtClean="0"/>
              <a:t>It is illegal for an employer to discharge, threaten or discriminate against an employees because they reported a violation or suspected violation;</a:t>
            </a:r>
          </a:p>
          <a:p>
            <a:r>
              <a:rPr lang="en-US" dirty="0" smtClean="0"/>
              <a:t>Penalties for employers found to be in violation include fines plus fully reinstate, pay back wages and additional damages including attorney fees.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64813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Affordable Care 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The program integrity requirements include:</a:t>
            </a:r>
          </a:p>
          <a:p>
            <a:pPr lvl="1"/>
            <a:r>
              <a:rPr lang="en-US" dirty="0" smtClean="0"/>
              <a:t>Increased screening and enrolling of providers;</a:t>
            </a:r>
          </a:p>
          <a:p>
            <a:pPr lvl="1"/>
            <a:r>
              <a:rPr lang="en-US" dirty="0" smtClean="0"/>
              <a:t>If a provider is terminated from Medicare program, they are also terminated from Medicaid;</a:t>
            </a:r>
          </a:p>
          <a:p>
            <a:pPr lvl="1"/>
            <a:r>
              <a:rPr lang="en-US" dirty="0" smtClean="0"/>
              <a:t>States can suspend payments of any provider under investigation of credible allegations of fraud;</a:t>
            </a:r>
          </a:p>
          <a:p>
            <a:pPr lvl="1"/>
            <a:r>
              <a:rPr lang="en-US" dirty="0" smtClean="0"/>
              <a:t>Expanded Recovery Audit Contractors to audit Medicaid services.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74371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Are Examples of a False Claim?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Reporting two encounters when only one was provided;</a:t>
            </a:r>
          </a:p>
          <a:p>
            <a:r>
              <a:rPr lang="en-US" dirty="0" smtClean="0"/>
              <a:t>Reporting services not rendered (if there is no documentation, the service wasn’t provided);</a:t>
            </a:r>
          </a:p>
          <a:p>
            <a:r>
              <a:rPr lang="en-US" dirty="0" smtClean="0"/>
              <a:t>Billing for medically unnecessary services (not authorized in the plan of service);</a:t>
            </a:r>
          </a:p>
          <a:p>
            <a:r>
              <a:rPr lang="en-US" dirty="0" smtClean="0"/>
              <a:t>Unbundling or billing separately for services that should be billed as one (reporting nursing services same day as physician’s office visit);</a:t>
            </a:r>
          </a:p>
          <a:p>
            <a:r>
              <a:rPr lang="en-US" dirty="0" smtClean="0"/>
              <a:t>Failing to report and refund overpayments;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12613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Who is Responsible for Reporting  Non-Compliance?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u="sng" dirty="0"/>
              <a:t>All individuals</a:t>
            </a:r>
            <a:r>
              <a:rPr lang="en-US" altLang="en-US" dirty="0"/>
              <a:t> are responsible for reporting suspected abuse, fraud or misuse of Medicaid dollars.</a:t>
            </a:r>
          </a:p>
          <a:p>
            <a:pPr>
              <a:lnSpc>
                <a:spcPct val="90000"/>
              </a:lnSpc>
            </a:pPr>
            <a:r>
              <a:rPr lang="en-US" altLang="en-US" dirty="0"/>
              <a:t>If you report non-compliance, you may be eligible for a monetary reward. </a:t>
            </a:r>
          </a:p>
          <a:p>
            <a:pPr>
              <a:lnSpc>
                <a:spcPct val="90000"/>
              </a:lnSpc>
            </a:pPr>
            <a:r>
              <a:rPr lang="en-US" altLang="en-US" dirty="0"/>
              <a:t>If you know something and don’t report it, you will be held responsible.</a:t>
            </a:r>
          </a:p>
          <a:p>
            <a:pPr>
              <a:lnSpc>
                <a:spcPct val="90000"/>
              </a:lnSpc>
            </a:pPr>
            <a:r>
              <a:rPr lang="en-US" altLang="en-US" dirty="0"/>
              <a:t>If you knowingly make a false report, you will be disciplined.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6776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If I suspect Fraud or Abuse, what should I do?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0600" y="2286000"/>
            <a:ext cx="6777317" cy="3508977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  <a:defRPr/>
            </a:pPr>
            <a:r>
              <a:rPr lang="en-US" sz="3000" dirty="0" err="1" smtClean="0"/>
              <a:t>NMRE</a:t>
            </a:r>
            <a:r>
              <a:rPr lang="en-US" sz="3000" dirty="0" smtClean="0"/>
              <a:t> </a:t>
            </a:r>
            <a:r>
              <a:rPr lang="en-US" sz="3000" dirty="0"/>
              <a:t>Compliance </a:t>
            </a:r>
            <a:r>
              <a:rPr lang="en-US" sz="3000" dirty="0" smtClean="0"/>
              <a:t>Office</a:t>
            </a:r>
            <a:endParaRPr lang="en-US" sz="3000" dirty="0"/>
          </a:p>
          <a:p>
            <a:pPr lvl="2">
              <a:defRPr/>
            </a:pPr>
            <a:r>
              <a:rPr lang="en-US" dirty="0" smtClean="0"/>
              <a:t>Telephone: (231) 439-1278   </a:t>
            </a:r>
          </a:p>
          <a:p>
            <a:pPr lvl="2">
              <a:defRPr/>
            </a:pPr>
            <a:r>
              <a:rPr lang="en-US" dirty="0" smtClean="0"/>
              <a:t>Mailing</a:t>
            </a:r>
            <a:r>
              <a:rPr lang="en-US" dirty="0"/>
              <a:t>: 1420 Plaza Drive , Petoskey, MI 49770</a:t>
            </a:r>
          </a:p>
          <a:p>
            <a:pPr lvl="2">
              <a:defRPr/>
            </a:pPr>
            <a:r>
              <a:rPr lang="en-US" dirty="0"/>
              <a:t>Website:  go to nmre.org, click on compliance resources, select Report Compliance Issues, enter summary of your issue. </a:t>
            </a:r>
          </a:p>
          <a:p>
            <a:pPr marL="68580" indent="0">
              <a:buNone/>
              <a:defRPr/>
            </a:pPr>
            <a:r>
              <a:rPr lang="en-US" sz="3000" dirty="0" err="1" smtClean="0"/>
              <a:t>NCCMH</a:t>
            </a:r>
            <a:r>
              <a:rPr lang="en-US" sz="3000" dirty="0" smtClean="0"/>
              <a:t> Compliance Office</a:t>
            </a:r>
          </a:p>
          <a:p>
            <a:pPr lvl="2">
              <a:defRPr/>
            </a:pPr>
            <a:r>
              <a:rPr lang="en-US" dirty="0" smtClean="0"/>
              <a:t>Name: Christine Gebhard</a:t>
            </a:r>
          </a:p>
          <a:p>
            <a:pPr lvl="2">
              <a:defRPr/>
            </a:pPr>
            <a:r>
              <a:rPr lang="en-US" dirty="0"/>
              <a:t>Telephone: 231-439-1229</a:t>
            </a:r>
          </a:p>
          <a:p>
            <a:pPr lvl="2">
              <a:defRPr/>
            </a:pPr>
            <a:r>
              <a:rPr lang="en-US" dirty="0" smtClean="0"/>
              <a:t>Email</a:t>
            </a:r>
            <a:r>
              <a:rPr lang="en-US" dirty="0"/>
              <a:t>: </a:t>
            </a:r>
            <a:r>
              <a:rPr lang="en-US" dirty="0" smtClean="0">
                <a:hlinkClick r:id="rId2"/>
              </a:rPr>
              <a:t>cgebhard@norcocmh.org</a:t>
            </a:r>
            <a:r>
              <a:rPr lang="en-US" dirty="0" smtClean="0"/>
              <a:t>	</a:t>
            </a:r>
          </a:p>
          <a:p>
            <a:pPr lvl="2">
              <a:defRPr/>
            </a:pPr>
            <a:r>
              <a:rPr lang="en-US" dirty="0" smtClean="0"/>
              <a:t>Mailing</a:t>
            </a:r>
            <a:r>
              <a:rPr lang="en-US" dirty="0"/>
              <a:t>: 1420 Plaza Drive , Petoskey, MI 49770</a:t>
            </a:r>
          </a:p>
          <a:p>
            <a:pPr lvl="2">
              <a:defRPr/>
            </a:pPr>
            <a:endParaRPr lang="en-US" dirty="0" smtClean="0"/>
          </a:p>
          <a:p>
            <a:pPr lvl="2">
              <a:defRPr/>
            </a:pPr>
            <a:endParaRPr lang="en-US" dirty="0" smtClean="0"/>
          </a:p>
          <a:p>
            <a:pPr lvl="2">
              <a:defRPr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6239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 dirty="0" smtClean="0"/>
              <a:t>Anonymous Reporting</a:t>
            </a:r>
          </a:p>
        </p:txBody>
      </p:sp>
      <p:sp>
        <p:nvSpPr>
          <p:cNvPr id="2560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eaLnBrk="1" hangingPunct="1"/>
            <a:r>
              <a:rPr lang="en-US" altLang="en-US" sz="2800" dirty="0" smtClean="0"/>
              <a:t>Your initial inquiry can remain anonymous.</a:t>
            </a:r>
          </a:p>
          <a:p>
            <a:pPr eaLnBrk="1" hangingPunct="1"/>
            <a:r>
              <a:rPr lang="en-US" altLang="en-US" sz="2800" dirty="0" smtClean="0"/>
              <a:t>However, if the inquiry has merit and bears a fuller review, your identity will need to be added to the reporting process. </a:t>
            </a:r>
          </a:p>
          <a:p>
            <a:pPr eaLnBrk="1" hangingPunct="1"/>
            <a:r>
              <a:rPr lang="en-US" altLang="en-US" sz="2800" dirty="0" smtClean="0"/>
              <a:t>You will also need to be available to answer questions or make statements on the record as a  result from you report.</a:t>
            </a:r>
          </a:p>
          <a:p>
            <a:pPr eaLnBrk="1" hangingPunct="1"/>
            <a:r>
              <a:rPr lang="en-US" altLang="en-US" sz="2800" dirty="0" smtClean="0"/>
              <a:t>Remember!  If you make a good faith report of fraud, waste, or abuse, you are protected from retaliation by the Whistleblower’s Act and the False Claim Act. </a:t>
            </a:r>
          </a:p>
          <a:p>
            <a:pPr eaLnBrk="1" hangingPunct="1"/>
            <a:endParaRPr lang="en-US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8434417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US" altLang="en-US" dirty="0" smtClean="0"/>
              <a:t>Compliance Reporting Attestation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idx="1"/>
          </p:nvPr>
        </p:nvSpPr>
        <p:spPr>
          <a:xfrm>
            <a:off x="990600" y="2286000"/>
            <a:ext cx="6777317" cy="3508977"/>
          </a:xfrm>
        </p:spPr>
        <p:txBody>
          <a:bodyPr>
            <a:normAutofit fontScale="77500" lnSpcReduction="20000"/>
          </a:bodyPr>
          <a:lstStyle/>
          <a:p>
            <a:pPr marL="0" indent="0"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en-US" sz="2600" dirty="0" smtClean="0"/>
              <a:t>In the quiz portion of this training, you will be asked to agree to two separate statements.</a:t>
            </a:r>
          </a:p>
          <a:p>
            <a:pPr marL="0" indent="0" eaLnBrk="1" hangingPunct="1">
              <a:lnSpc>
                <a:spcPct val="90000"/>
              </a:lnSpc>
              <a:buFont typeface="Arial" charset="0"/>
              <a:buNone/>
            </a:pPr>
            <a:endParaRPr lang="en-US" altLang="en-US" sz="2600" dirty="0"/>
          </a:p>
          <a:p>
            <a:pPr marL="0" indent="0"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en-US" sz="2600" dirty="0" smtClean="0"/>
              <a:t>The first statement deals with acknowledging your responsibility for reporting Medicaid fraud, waste and abuse. </a:t>
            </a:r>
          </a:p>
          <a:p>
            <a:pPr marL="0" indent="0"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en-US" sz="2600" dirty="0" smtClean="0"/>
              <a:t> </a:t>
            </a:r>
          </a:p>
          <a:p>
            <a:pPr marL="0" indent="0"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en-US" sz="2600" dirty="0" smtClean="0"/>
              <a:t>The second one involves verifying that you are not prohibited (sanctioned) from providing Medicaid services.</a:t>
            </a:r>
          </a:p>
          <a:p>
            <a:pPr marL="0" indent="0" eaLnBrk="1" hangingPunct="1">
              <a:lnSpc>
                <a:spcPct val="90000"/>
              </a:lnSpc>
              <a:buFont typeface="Arial" charset="0"/>
              <a:buNone/>
            </a:pPr>
            <a:endParaRPr lang="en-US" altLang="en-US" sz="2600" dirty="0" smtClean="0"/>
          </a:p>
          <a:p>
            <a:pPr marL="0" indent="0"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en-US" sz="2600" dirty="0" smtClean="0"/>
              <a:t>Both are required by the federal &amp; state regulations, so they are a condition of employment or contact to provide Medicaid services.</a:t>
            </a:r>
          </a:p>
          <a:p>
            <a:pPr marL="0" indent="0" eaLnBrk="1" hangingPunct="1">
              <a:lnSpc>
                <a:spcPct val="90000"/>
              </a:lnSpc>
              <a:buFont typeface="Arial" charset="0"/>
              <a:buNone/>
            </a:pPr>
            <a:endParaRPr lang="en-US" altLang="en-US" sz="2800" dirty="0" smtClean="0"/>
          </a:p>
          <a:p>
            <a:pPr marL="0" indent="0" eaLnBrk="1" hangingPunct="1">
              <a:lnSpc>
                <a:spcPct val="90000"/>
              </a:lnSpc>
              <a:buFont typeface="Arial" charset="0"/>
              <a:buNone/>
            </a:pPr>
            <a:endParaRPr lang="en-US" alt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2165601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Welcome &amp; Introduction</a:t>
            </a: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en-US" dirty="0" smtClean="0"/>
              <a:t>This training is a federal and state requirement for all employees, contractors and agents of all agencies who provide and report over $5 million a year of services to Medicaid and/or Medicare.</a:t>
            </a:r>
          </a:p>
          <a:p>
            <a:r>
              <a:rPr lang="en-US" altLang="en-US" dirty="0" smtClean="0"/>
              <a:t>This training is also part of the Northern Michigan Regional Entity’s Compliance Plan.</a:t>
            </a:r>
          </a:p>
          <a:p>
            <a:r>
              <a:rPr lang="en-US" altLang="en-US" dirty="0" smtClean="0"/>
              <a:t>At the end of this training, you will be asked to specifically respond to statements regarding your knowledge of fraud &amp; abuse.</a:t>
            </a:r>
          </a:p>
        </p:txBody>
      </p:sp>
    </p:spTree>
    <p:extLst>
      <p:ext uri="{BB962C8B-B14F-4D97-AF65-F5344CB8AC3E}">
        <p14:creationId xmlns:p14="http://schemas.microsoft.com/office/powerpoint/2010/main" val="24587835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US" altLang="en-US" sz="4000" dirty="0" smtClean="0"/>
              <a:t>Compliance Reporting Attestation 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/>
          </p:nvPr>
        </p:nvSpPr>
        <p:spPr>
          <a:xfrm>
            <a:off x="990600" y="2323652"/>
            <a:ext cx="7239000" cy="3508977"/>
          </a:xfrm>
        </p:spPr>
        <p:txBody>
          <a:bodyPr rtlCol="0">
            <a:normAutofit fontScale="92500" lnSpcReduction="2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I affirm that as an employee/staff member of </a:t>
            </a:r>
            <a:r>
              <a:rPr lang="en-US" b="1" dirty="0" err="1" smtClean="0"/>
              <a:t>XXXXXXXX</a:t>
            </a:r>
            <a:r>
              <a:rPr lang="en-US" dirty="0" smtClean="0"/>
              <a:t>, I recognize and acknowledge my obligation to report any incidence of fraud, abuse or waste of public funding to the organization.  </a:t>
            </a:r>
          </a:p>
          <a:p>
            <a:pPr>
              <a:defRPr/>
            </a:pPr>
            <a:r>
              <a:rPr lang="en-US" dirty="0" smtClean="0"/>
              <a:t>I understand that this obligation is explained in the NMRE Compliance Plan.  This plan gives guidance on what is reportable, where to direct questions, and how to report.</a:t>
            </a:r>
          </a:p>
          <a:p>
            <a:pPr>
              <a:defRPr/>
            </a:pPr>
            <a:endParaRPr lang="en-US" dirty="0" smtClean="0"/>
          </a:p>
          <a:p>
            <a:pPr marL="0" indent="0">
              <a:buNone/>
              <a:defRPr/>
            </a:pPr>
            <a:r>
              <a:rPr lang="en-US" sz="1700" dirty="0"/>
              <a:t>https://www.nmre.org/content/pubCompliance/Comp_Plan.aspx</a:t>
            </a:r>
            <a:endParaRPr lang="en-US" sz="17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111652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US" altLang="en-US" sz="4000" dirty="0" smtClean="0"/>
              <a:t>Compliance Reporting Attestation </a:t>
            </a:r>
          </a:p>
        </p:txBody>
      </p:sp>
      <p:sp>
        <p:nvSpPr>
          <p:cNvPr id="32771" name="Tex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eaLnBrk="1" hangingPunct="1"/>
            <a:r>
              <a:rPr lang="en-US" altLang="en-US" dirty="0" smtClean="0"/>
              <a:t>As of this date, I am not aware of any reportable compliance incident, </a:t>
            </a:r>
          </a:p>
          <a:p>
            <a:pPr eaLnBrk="1" hangingPunct="1"/>
            <a:r>
              <a:rPr lang="en-US" altLang="en-US" dirty="0" smtClean="0"/>
              <a:t>Or I have reported any/all incidences of non-compliance of which I am aware and it has been objectively reviewed and I have received a response from the organization.</a:t>
            </a:r>
          </a:p>
          <a:p>
            <a:pPr marL="0" indent="0" eaLnBrk="1" hangingPunct="1">
              <a:buNone/>
            </a:pPr>
            <a:r>
              <a:rPr lang="en-US" altLang="en-US" dirty="0" smtClean="0"/>
              <a:t>  </a:t>
            </a:r>
          </a:p>
          <a:p>
            <a:pPr eaLnBrk="1" hangingPunct="1"/>
            <a:r>
              <a:rPr lang="en-US" altLang="en-US" dirty="0" smtClean="0"/>
              <a:t>Answer true/false</a:t>
            </a:r>
          </a:p>
        </p:txBody>
      </p:sp>
    </p:spTree>
    <p:extLst>
      <p:ext uri="{BB962C8B-B14F-4D97-AF65-F5344CB8AC3E}">
        <p14:creationId xmlns:p14="http://schemas.microsoft.com/office/powerpoint/2010/main" val="12783505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itle 1"/>
          <p:cNvSpPr>
            <a:spLocks noGrp="1"/>
          </p:cNvSpPr>
          <p:nvPr>
            <p:ph type="title"/>
          </p:nvPr>
        </p:nvSpPr>
        <p:spPr>
          <a:xfrm>
            <a:off x="1066800" y="838200"/>
            <a:ext cx="7024744" cy="799064"/>
          </a:xfrm>
        </p:spPr>
        <p:txBody>
          <a:bodyPr/>
          <a:lstStyle/>
          <a:p>
            <a:pPr eaLnBrk="1" hangingPunct="1"/>
            <a:r>
              <a:rPr lang="en-US" altLang="en-US" sz="3600" dirty="0" smtClean="0"/>
              <a:t>Excluded Provider Certification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/>
          </p:nvPr>
        </p:nvSpPr>
        <p:spPr>
          <a:xfrm>
            <a:off x="914400" y="1752600"/>
            <a:ext cx="7391400" cy="4724400"/>
          </a:xfrm>
        </p:spPr>
        <p:txBody>
          <a:bodyPr rtlCol="0">
            <a:normAutofit fontScale="70000" lnSpcReduction="2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3600" dirty="0" smtClean="0"/>
              <a:t>I also certify that I have never had a professional license revoked or suspended and have never been sanctioned, whether personally or through an entity, by the Medicare or Medicaid programs. </a:t>
            </a:r>
          </a:p>
          <a:p>
            <a:pPr marL="68580" indent="0" eaLnBrk="1" fontAlgn="auto" hangingPunct="1">
              <a:spcAft>
                <a:spcPts val="0"/>
              </a:spcAft>
              <a:buNone/>
              <a:defRPr/>
            </a:pPr>
            <a:endParaRPr lang="en-US" sz="3600" dirty="0" smtClean="0"/>
          </a:p>
          <a:p>
            <a:pPr>
              <a:defRPr/>
            </a:pPr>
            <a:r>
              <a:rPr lang="en-US" sz="3600" dirty="0"/>
              <a:t>I also understand that I am under obligation to report to the </a:t>
            </a:r>
            <a:r>
              <a:rPr lang="en-US" sz="3600" dirty="0" err="1"/>
              <a:t>NCCMH</a:t>
            </a:r>
            <a:r>
              <a:rPr lang="en-US" sz="3600" dirty="0"/>
              <a:t> Compliance Office within three business days any conviction of or civil judgment rendered against me for any of the above offenses.</a:t>
            </a:r>
          </a:p>
          <a:p>
            <a:pPr>
              <a:defRPr/>
            </a:pPr>
            <a:endParaRPr lang="en-US" sz="3600" dirty="0"/>
          </a:p>
          <a:p>
            <a:pPr>
              <a:defRPr/>
            </a:pPr>
            <a:r>
              <a:rPr lang="en-US" sz="3600" dirty="0"/>
              <a:t>Answer </a:t>
            </a:r>
            <a:r>
              <a:rPr lang="en-US" sz="3600" dirty="0" smtClean="0"/>
              <a:t>true/false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285412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>
          <a:xfrm>
            <a:off x="533400" y="1066800"/>
            <a:ext cx="8153400" cy="868362"/>
          </a:xfrm>
        </p:spPr>
        <p:txBody>
          <a:bodyPr/>
          <a:lstStyle/>
          <a:p>
            <a:pPr eaLnBrk="1" hangingPunct="1"/>
            <a:r>
              <a:rPr lang="en-US" altLang="en-US" dirty="0" smtClean="0"/>
              <a:t>Here is an outline of the training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>
          <a:xfrm>
            <a:off x="457200" y="2286000"/>
            <a:ext cx="8229600" cy="3840163"/>
          </a:xfrm>
        </p:spPr>
        <p:txBody>
          <a:bodyPr/>
          <a:lstStyle/>
          <a:p>
            <a:pPr eaLnBrk="1" hangingPunct="1"/>
            <a:r>
              <a:rPr lang="en-US" altLang="en-US" dirty="0" smtClean="0"/>
              <a:t>What are the regulations we need to follow?</a:t>
            </a:r>
          </a:p>
          <a:p>
            <a:pPr eaLnBrk="1" hangingPunct="1"/>
            <a:r>
              <a:rPr lang="en-US" altLang="en-US" dirty="0" smtClean="0"/>
              <a:t>What are some examples of a false claim?</a:t>
            </a:r>
          </a:p>
          <a:p>
            <a:pPr eaLnBrk="1" hangingPunct="1"/>
            <a:r>
              <a:rPr lang="en-US" altLang="en-US" dirty="0" smtClean="0"/>
              <a:t>Who is responsible for reporting alleged fraud, waste or abuse?</a:t>
            </a:r>
          </a:p>
          <a:p>
            <a:pPr eaLnBrk="1" hangingPunct="1"/>
            <a:r>
              <a:rPr lang="en-US" altLang="en-US" dirty="0" smtClean="0"/>
              <a:t>Who do I contact if I suspect wrongdoing?</a:t>
            </a:r>
          </a:p>
          <a:p>
            <a:pPr eaLnBrk="1" hangingPunct="1"/>
            <a:r>
              <a:rPr lang="en-US" altLang="en-US" dirty="0" smtClean="0"/>
              <a:t>Anonymous reporting</a:t>
            </a:r>
          </a:p>
          <a:p>
            <a:pPr eaLnBrk="1" hangingPunct="1"/>
            <a:r>
              <a:rPr lang="en-US" altLang="en-US" dirty="0" smtClean="0"/>
              <a:t>Compliance Attestation</a:t>
            </a:r>
          </a:p>
          <a:p>
            <a:pPr eaLnBrk="1" hangingPunct="1"/>
            <a:r>
              <a:rPr lang="en-US" altLang="en-US" dirty="0" smtClean="0"/>
              <a:t>Certification of no sanctions or prohibitions</a:t>
            </a:r>
          </a:p>
        </p:txBody>
      </p:sp>
    </p:spTree>
    <p:extLst>
      <p:ext uri="{BB962C8B-B14F-4D97-AF65-F5344CB8AC3E}">
        <p14:creationId xmlns:p14="http://schemas.microsoft.com/office/powerpoint/2010/main" val="375184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800" dirty="0" smtClean="0"/>
              <a:t>What Are the Laws We Need to Follow?</a:t>
            </a:r>
            <a:endParaRPr lang="en-US" sz="3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Deficit Reduction Act (DRA) </a:t>
            </a:r>
          </a:p>
          <a:p>
            <a:r>
              <a:rPr lang="en-US" dirty="0" smtClean="0"/>
              <a:t>Federal False Claims Act</a:t>
            </a:r>
          </a:p>
          <a:p>
            <a:r>
              <a:rPr lang="en-US" dirty="0" smtClean="0"/>
              <a:t>State of Michigan False Claims Act</a:t>
            </a:r>
          </a:p>
          <a:p>
            <a:r>
              <a:rPr lang="en-US" dirty="0" smtClean="0"/>
              <a:t>Federal Whistleblowers Act</a:t>
            </a:r>
          </a:p>
          <a:p>
            <a:r>
              <a:rPr lang="en-US" dirty="0" smtClean="0"/>
              <a:t>State of Michigan Whistleblowers Act</a:t>
            </a:r>
          </a:p>
          <a:p>
            <a:r>
              <a:rPr lang="en-US" dirty="0" smtClean="0"/>
              <a:t>Affordable Care Act</a:t>
            </a:r>
          </a:p>
        </p:txBody>
      </p:sp>
    </p:spTree>
    <p:extLst>
      <p:ext uri="{BB962C8B-B14F-4D97-AF65-F5344CB8AC3E}">
        <p14:creationId xmlns:p14="http://schemas.microsoft.com/office/powerpoint/2010/main" val="3746059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Deficit Reduction Act (DRA)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The 2005 Act made massive cuts to many federal budget line items, including Medicaid.</a:t>
            </a:r>
          </a:p>
          <a:p>
            <a:r>
              <a:rPr lang="en-US" dirty="0" smtClean="0"/>
              <a:t>DRA reformed Medicaid by providing monetary incentives for states to enact similar false claims acts; and</a:t>
            </a:r>
          </a:p>
          <a:p>
            <a:r>
              <a:rPr lang="en-US" dirty="0" smtClean="0"/>
              <a:t>Requires compliance programs for health care entities, including mandatory annual training for all employees and contractors.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7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Deficit Reduction Act (DRA)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Established new audit procedures for Medicaid services by 3</a:t>
            </a:r>
            <a:r>
              <a:rPr lang="en-US" baseline="30000" dirty="0" smtClean="0"/>
              <a:t>rd</a:t>
            </a:r>
            <a:r>
              <a:rPr lang="en-US" dirty="0" smtClean="0"/>
              <a:t> party companies called Recovery Audit contractors (RAC).</a:t>
            </a:r>
          </a:p>
          <a:p>
            <a:r>
              <a:rPr lang="en-US" dirty="0" smtClean="0"/>
              <a:t>RACs are paid a percentage of all claims found as overpayment or underpayments.</a:t>
            </a:r>
          </a:p>
          <a:p>
            <a:r>
              <a:rPr lang="en-US" dirty="0" smtClean="0"/>
              <a:t>Non-compliance with the Act include: </a:t>
            </a:r>
            <a:r>
              <a:rPr lang="en-US" dirty="0"/>
              <a:t>Fines up to $</a:t>
            </a:r>
            <a:r>
              <a:rPr lang="en-US" dirty="0" smtClean="0"/>
              <a:t>500,000 for entities, </a:t>
            </a:r>
            <a:r>
              <a:rPr lang="en-US" dirty="0"/>
              <a:t>civil penalties of $10,000 per claim AND exclusion as a provider</a:t>
            </a:r>
            <a:r>
              <a:rPr lang="en-US" dirty="0" smtClean="0"/>
              <a:t>.</a:t>
            </a:r>
          </a:p>
          <a:p>
            <a:pPr marL="68580" indent="0">
              <a:buNone/>
            </a:pP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287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Federal False Claims 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Prohibits any person from knowingly presenting, or causing to be presented, a false or fraudulent claim for payment or approval of gov’t funds.</a:t>
            </a:r>
          </a:p>
          <a:p>
            <a:r>
              <a:rPr lang="en-US" dirty="0" smtClean="0"/>
              <a:t>Any person convicted under the Act is liable for 3 times the amount of the gov’t damages plus penalties of $5,000 to $10,000 per false or fraudulent claim.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1683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Federal False Claims Act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Includes whistleblower provisions that rewards citizens who report offenders (known as Qui Tam);</a:t>
            </a:r>
          </a:p>
          <a:p>
            <a:r>
              <a:rPr lang="en-US" dirty="0" smtClean="0"/>
              <a:t>Provisions also give Federal Office of Inspector General (OIG) the authority to audit and investigate health care programs;  </a:t>
            </a:r>
          </a:p>
          <a:p>
            <a:r>
              <a:rPr lang="en-US" dirty="0" smtClean="0"/>
              <a:t>If OIG determines there is credible evidence, the case is turned over to Dept. of Justice for prosecution.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217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</a:t>
            </a:r>
            <a:r>
              <a:rPr lang="en-US" dirty="0" smtClean="0"/>
              <a:t>hat is Qui Tam?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/>
              <a:t>In a </a:t>
            </a:r>
            <a:r>
              <a:rPr lang="en-US" i="1" dirty="0"/>
              <a:t>qui tam</a:t>
            </a:r>
            <a:r>
              <a:rPr lang="en-US" dirty="0"/>
              <a:t> action, a private party called </a:t>
            </a:r>
            <a:r>
              <a:rPr lang="en-US" dirty="0" smtClean="0"/>
              <a:t>a relator brings </a:t>
            </a:r>
            <a:r>
              <a:rPr lang="en-US" dirty="0"/>
              <a:t>an action on the government's behalf. The government, not the relator, is considered the </a:t>
            </a:r>
            <a:r>
              <a:rPr lang="en-US" dirty="0" smtClean="0"/>
              <a:t>real plaintiff. </a:t>
            </a:r>
            <a:r>
              <a:rPr lang="en-US" dirty="0"/>
              <a:t>If the government succeeds, the relator receives a share of the award. Also called </a:t>
            </a:r>
            <a:r>
              <a:rPr lang="en-US" dirty="0" smtClean="0"/>
              <a:t>a popular action.</a:t>
            </a:r>
            <a:endParaRPr lang="en-US" dirty="0"/>
          </a:p>
          <a:p>
            <a:r>
              <a:rPr lang="en-US" dirty="0"/>
              <a:t>For example, the </a:t>
            </a:r>
            <a:r>
              <a:rPr lang="en-US" dirty="0" smtClean="0"/>
              <a:t>federal False Claims Act authorizes</a:t>
            </a:r>
            <a:r>
              <a:rPr lang="en-US" dirty="0"/>
              <a:t> </a:t>
            </a:r>
            <a:r>
              <a:rPr lang="en-US" i="1" dirty="0"/>
              <a:t>qui tam</a:t>
            </a:r>
            <a:r>
              <a:rPr lang="en-US" dirty="0"/>
              <a:t> actions against parties who have defrauded the federal government. </a:t>
            </a:r>
            <a:r>
              <a:rPr lang="en-US" dirty="0" smtClean="0"/>
              <a:t>  If </a:t>
            </a:r>
            <a:r>
              <a:rPr lang="en-US" dirty="0"/>
              <a:t>successful, a relator in a False Claims Act </a:t>
            </a:r>
            <a:r>
              <a:rPr lang="en-US" i="1" dirty="0"/>
              <a:t>qui tam</a:t>
            </a:r>
            <a:r>
              <a:rPr lang="en-US" dirty="0"/>
              <a:t> action may receive up to 30% of the government's award. 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420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Custom 1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Day Program Power Point</Template>
  <TotalTime>1085</TotalTime>
  <Words>1276</Words>
  <Application>Microsoft Office PowerPoint</Application>
  <PresentationFormat>On-screen Show (4:3)</PresentationFormat>
  <Paragraphs>113</Paragraphs>
  <Slides>22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3" baseType="lpstr">
      <vt:lpstr>Austin</vt:lpstr>
      <vt:lpstr>Compliance Training - 2016</vt:lpstr>
      <vt:lpstr>Welcome &amp; Introduction</vt:lpstr>
      <vt:lpstr>Here is an outline of the training</vt:lpstr>
      <vt:lpstr>What Are the Laws We Need to Follow?</vt:lpstr>
      <vt:lpstr>Deficit Reduction Act (DRA)</vt:lpstr>
      <vt:lpstr>Deficit Reduction Act (DRA)</vt:lpstr>
      <vt:lpstr>Federal False Claims Act</vt:lpstr>
      <vt:lpstr>Federal False Claims Act</vt:lpstr>
      <vt:lpstr>What is Qui Tam?</vt:lpstr>
      <vt:lpstr>Michigan False Claims Act</vt:lpstr>
      <vt:lpstr>Michigan False Claims Act</vt:lpstr>
      <vt:lpstr>Federal Whistleblower’s Act</vt:lpstr>
      <vt:lpstr>Michigan Whistleblower’s Act</vt:lpstr>
      <vt:lpstr>Affordable Care Act</vt:lpstr>
      <vt:lpstr>What Are Examples of a False Claim?</vt:lpstr>
      <vt:lpstr>Who is Responsible for Reporting  Non-Compliance?</vt:lpstr>
      <vt:lpstr>If I suspect Fraud or Abuse, what should I do?</vt:lpstr>
      <vt:lpstr>Anonymous Reporting</vt:lpstr>
      <vt:lpstr>Compliance Reporting Attestation</vt:lpstr>
      <vt:lpstr>Compliance Reporting Attestation </vt:lpstr>
      <vt:lpstr>Compliance Reporting Attestation </vt:lpstr>
      <vt:lpstr>Excluded Provider Certification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Christine M. Taylor</dc:creator>
  <cp:lastModifiedBy>Brian Babbitt</cp:lastModifiedBy>
  <cp:revision>55</cp:revision>
  <cp:lastPrinted>2016-02-12T16:10:20Z</cp:lastPrinted>
  <dcterms:created xsi:type="dcterms:W3CDTF">2016-02-05T15:32:46Z</dcterms:created>
  <dcterms:modified xsi:type="dcterms:W3CDTF">2016-05-16T18:30:02Z</dcterms:modified>
</cp:coreProperties>
</file>

<file path=docProps/thumbnail.jpeg>
</file>